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1" r:id="rId4"/>
    <p:sldId id="257" r:id="rId5"/>
    <p:sldId id="263" r:id="rId6"/>
    <p:sldId id="258" r:id="rId7"/>
    <p:sldId id="265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4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05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4711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4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153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23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02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4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9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0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3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30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5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7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3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4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FC66F-7B76-481F-9FCE-B30FC47CD5C1}" type="datetimeFigureOut">
              <a:rPr lang="en-US" smtClean="0"/>
              <a:t>3/2/2018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5912DF2-B286-461F-8214-7601CA320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2FA3-D404-47A2-8B57-9CF29D00A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364" y="683581"/>
            <a:ext cx="7896433" cy="163629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Wine Analytics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sz="3600" dirty="0">
                <a:solidFill>
                  <a:schemeClr val="tx1"/>
                </a:solidFill>
              </a:rPr>
              <a:t>based on Reviews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CFF15-9E54-426B-ABE5-CBD187C92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3364" y="2510933"/>
            <a:ext cx="7766936" cy="1169469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l"/>
            <a:r>
              <a:rPr lang="en-US" sz="2000" dirty="0"/>
              <a:t>	</a:t>
            </a:r>
            <a:r>
              <a:rPr lang="en-US" sz="2000" dirty="0" err="1"/>
              <a:t>Bharathy</a:t>
            </a:r>
            <a:r>
              <a:rPr lang="en-US" sz="2000" dirty="0"/>
              <a:t> 		     Carlos   			  Jose 				Raj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470AF-378E-4012-BD30-F08B3278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991" y="3886905"/>
            <a:ext cx="1486758" cy="1722922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700E1-EFFC-426A-AB47-34ABD5364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06" y="3871460"/>
            <a:ext cx="1496225" cy="1722923"/>
          </a:xfrm>
          <a:prstGeom prst="ellipse">
            <a:avLst/>
          </a:prstGeom>
          <a:ln w="63500" cap="rnd">
            <a:solidFill>
              <a:schemeClr val="bg2">
                <a:lumMod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ACCBB-E4E2-4CEF-B733-0CF30D9E1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707" y="3871461"/>
            <a:ext cx="1462540" cy="1750224"/>
          </a:xfrm>
          <a:prstGeom prst="ellipse">
            <a:avLst/>
          </a:prstGeom>
          <a:ln w="63500" cap="rnd">
            <a:solidFill>
              <a:schemeClr val="bg2">
                <a:lumMod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81764C-4DFF-46A6-8E62-2704081B0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190" y="3871461"/>
            <a:ext cx="1479443" cy="1722923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028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0EB9-714E-4BAA-82AE-3BA17C59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144546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					</a:t>
            </a:r>
            <a:r>
              <a:rPr lang="en-US" sz="5400" dirty="0">
                <a:solidFill>
                  <a:schemeClr val="tx1"/>
                </a:solidFill>
              </a:rPr>
              <a:t>Our Goal Is simple !</a:t>
            </a:r>
          </a:p>
        </p:txBody>
      </p:sp>
      <p:pic>
        <p:nvPicPr>
          <p:cNvPr id="4" name="Picture 2" descr="https://www.evineyardapp.com/blog/wp-content/uploads/2015/05/vareity-of-wines.jpg">
            <a:extLst>
              <a:ext uri="{FF2B5EF4-FFF2-40B4-BE49-F238E27FC236}">
                <a16:creationId xmlns:a16="http://schemas.microsoft.com/office/drawing/2014/main" id="{9E4F5FE8-36A3-44BF-A8B4-02D384E2700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190" y="2693880"/>
            <a:ext cx="4183062" cy="278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E29654-D27C-4C3A-91A3-39E69FF96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5873953" cy="14703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Explore the topic of wine for the novice wine drinker!</a:t>
            </a:r>
          </a:p>
        </p:txBody>
      </p:sp>
    </p:spTree>
    <p:extLst>
      <p:ext uri="{BB962C8B-B14F-4D97-AF65-F5344CB8AC3E}">
        <p14:creationId xmlns:p14="http://schemas.microsoft.com/office/powerpoint/2010/main" val="334421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93F3-A378-4B41-A529-09926D76F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11277"/>
            <a:ext cx="7766936" cy="164630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makes wine sell?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2E3E2-F169-4FD9-BB5F-D8C0506BF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846065" y="1198115"/>
            <a:ext cx="1567322" cy="292394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8A59B-5294-4B19-98B9-5AA1A0004D01}"/>
              </a:ext>
            </a:extLst>
          </p:cNvPr>
          <p:cNvSpPr/>
          <p:nvPr/>
        </p:nvSpPr>
        <p:spPr>
          <a:xfrm>
            <a:off x="682172" y="1198115"/>
            <a:ext cx="9056914" cy="4440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Wine Scale:</a:t>
            </a:r>
          </a:p>
          <a:p>
            <a:pPr lvl="0"/>
            <a:r>
              <a:rPr lang="en-US" b="1" dirty="0"/>
              <a:t>&lt; 80  	</a:t>
            </a:r>
            <a:r>
              <a:rPr lang="en-US" dirty="0"/>
              <a:t>flawed and non-drinkable</a:t>
            </a:r>
          </a:p>
          <a:p>
            <a:pPr lvl="0"/>
            <a:r>
              <a:rPr lang="en-US" b="1" dirty="0"/>
              <a:t>80-84</a:t>
            </a:r>
            <a:r>
              <a:rPr lang="en-US" dirty="0"/>
              <a:t> 	above average’ to ‘good’</a:t>
            </a:r>
          </a:p>
          <a:p>
            <a:pPr lvl="0"/>
            <a:r>
              <a:rPr lang="en-US" b="1" dirty="0"/>
              <a:t>85-90</a:t>
            </a:r>
            <a:r>
              <a:rPr lang="en-US" dirty="0"/>
              <a:t> 	‘good’ to ‘very good’</a:t>
            </a:r>
          </a:p>
          <a:p>
            <a:pPr lvl="0"/>
            <a:r>
              <a:rPr lang="en-US" b="1" dirty="0"/>
              <a:t>90-94</a:t>
            </a:r>
            <a:r>
              <a:rPr lang="en-US" dirty="0"/>
              <a:t> 	‘superior’ to ‘exceptional’</a:t>
            </a:r>
          </a:p>
          <a:p>
            <a:pPr lvl="0"/>
            <a:r>
              <a:rPr lang="en-US" b="1" dirty="0"/>
              <a:t>95-100</a:t>
            </a:r>
            <a:r>
              <a:rPr lang="en-US" dirty="0"/>
              <a:t> 	benchmark examples or ‘classic</a:t>
            </a:r>
          </a:p>
          <a:p>
            <a:pPr lvl="0"/>
            <a:endParaRPr lang="en-US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$ 10 -15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drink at home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$ 20-25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drink out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Grape variety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0DB1A-DF18-4336-AD65-607744098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74" y="1590341"/>
            <a:ext cx="4944258" cy="36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3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136-E0F7-4D67-8766-35D41524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Explore 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ED770-BD4D-43B9-838B-4E2AB5D7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9502" cy="3880773"/>
          </a:xfrm>
        </p:spPr>
        <p:txBody>
          <a:bodyPr/>
          <a:lstStyle/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dirty="0"/>
              <a:t>Data files scraped from twitter and assembled in Kaggle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dirty="0"/>
              <a:t>264 varieties of Wine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/>
              <a:t>Wines tasted </a:t>
            </a:r>
            <a:r>
              <a:rPr lang="en-US" dirty="0"/>
              <a:t>and reviewed from all states in US.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dirty="0"/>
              <a:t>more than 50k reviews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dirty="0"/>
              <a:t>All reviews are 80+ points !!.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dirty="0"/>
              <a:t>Price range $5 to $500.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dirty="0"/>
              <a:t>Winery, region and state from where wine is produced 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dirty="0"/>
              <a:t>Comments on taste of the wine.</a:t>
            </a:r>
          </a:p>
          <a:p>
            <a:endParaRPr lang="en-US" dirty="0"/>
          </a:p>
        </p:txBody>
      </p:sp>
      <p:pic>
        <p:nvPicPr>
          <p:cNvPr id="3074" name="Picture 2" descr="Image result for wine pictures">
            <a:extLst>
              <a:ext uri="{FF2B5EF4-FFF2-40B4-BE49-F238E27FC236}">
                <a16:creationId xmlns:a16="http://schemas.microsoft.com/office/drawing/2014/main" id="{0BDB9586-BF3E-46CE-9618-5ACF9873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627" y="2030990"/>
            <a:ext cx="3847118" cy="256008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0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9DFB-536E-4A5E-8174-2871EB05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</a:rPr>
              <a:t>Libraries and tools used !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1EDF6-4464-46D0-A571-19A373EEC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588964"/>
          </a:xfrm>
        </p:spPr>
        <p:txBody>
          <a:bodyPr/>
          <a:lstStyle/>
          <a:p>
            <a:r>
              <a:rPr lang="en-US" dirty="0" err="1"/>
              <a:t>Sqlite</a:t>
            </a:r>
            <a:r>
              <a:rPr lang="en-US" dirty="0"/>
              <a:t> and </a:t>
            </a:r>
            <a:r>
              <a:rPr lang="en-US" dirty="0" err="1"/>
              <a:t>Sqlalchemy</a:t>
            </a:r>
            <a:r>
              <a:rPr lang="en-US" dirty="0"/>
              <a:t> to map the data into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Flask API to render the data required to create the maps</a:t>
            </a:r>
          </a:p>
          <a:p>
            <a:r>
              <a:rPr lang="en-US" dirty="0"/>
              <a:t>D3, Leaflet, Choropleth and </a:t>
            </a:r>
            <a:r>
              <a:rPr lang="en-US" dirty="0" err="1"/>
              <a:t>MarkerCluster</a:t>
            </a:r>
            <a:r>
              <a:rPr lang="en-US" dirty="0"/>
              <a:t> to create maps</a:t>
            </a:r>
          </a:p>
          <a:p>
            <a:r>
              <a:rPr lang="en-US" dirty="0"/>
              <a:t>HTML/Bootstrap to render the app</a:t>
            </a:r>
          </a:p>
          <a:p>
            <a:r>
              <a:rPr lang="en-US" dirty="0"/>
              <a:t>Heroku to deploy the app</a:t>
            </a:r>
          </a:p>
          <a:p>
            <a:endParaRPr lang="en-US" dirty="0"/>
          </a:p>
        </p:txBody>
      </p:sp>
      <p:pic>
        <p:nvPicPr>
          <p:cNvPr id="5122" name="Picture 2" descr="Image result for wine and tools">
            <a:extLst>
              <a:ext uri="{FF2B5EF4-FFF2-40B4-BE49-F238E27FC236}">
                <a16:creationId xmlns:a16="http://schemas.microsoft.com/office/drawing/2014/main" id="{88CA42EF-5867-419F-BD0A-BFFF671F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781" y="3036117"/>
            <a:ext cx="4444660" cy="382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78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0F1E7-4C09-483B-A361-1CC2DFEB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2"/>
                </a:solidFill>
              </a:rPr>
              <a:t>Taste of our App !!</a:t>
            </a:r>
          </a:p>
        </p:txBody>
      </p:sp>
      <p:pic>
        <p:nvPicPr>
          <p:cNvPr id="4098" name="Picture 2" descr="Image result for wine tasting pictures">
            <a:extLst>
              <a:ext uri="{FF2B5EF4-FFF2-40B4-BE49-F238E27FC236}">
                <a16:creationId xmlns:a16="http://schemas.microsoft.com/office/drawing/2014/main" id="{7E00FF68-1E65-4F3D-B804-1BE93A8131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18" y="2580443"/>
            <a:ext cx="3718986" cy="33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6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7B08-2B2E-4687-9EA7-CE6A64C5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</a:t>
            </a:r>
            <a:r>
              <a:rPr lang="en-US" sz="5400" dirty="0"/>
              <a:t>Final Thoughts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7AA89-1923-4D23-8A90-1C2C3FFC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7825"/>
            <a:ext cx="9780562" cy="482057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only have 264 grape varieties available, which is nowhere close to the 10,000+ grape types available across the world !</a:t>
            </a:r>
          </a:p>
          <a:p>
            <a:endParaRPr lang="en-US" sz="2400" dirty="0"/>
          </a:p>
          <a:p>
            <a:r>
              <a:rPr lang="en-US" sz="2400" dirty="0"/>
              <a:t>Our dataset is confined to wines only from US ! </a:t>
            </a:r>
          </a:p>
          <a:p>
            <a:endParaRPr lang="en-US" sz="2400" dirty="0"/>
          </a:p>
          <a:p>
            <a:r>
              <a:rPr lang="en-US" sz="2400" dirty="0"/>
              <a:t>Labels &amp; brands, Alcohol content and pH value are important parameters considered when a buyer purchases any alcoholic product ---</a:t>
            </a:r>
            <a:r>
              <a:rPr lang="en-US" sz="2400" dirty="0">
                <a:sym typeface="Wingdings" panose="05000000000000000000" pitchFamily="2" charset="2"/>
              </a:rPr>
              <a:t> out of scope in our project !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/>
              <a:t>We would love to expand this research further and a complete dataset so we can see the full potential of this visualization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822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187334CD-93B9-44CF-96A2-87D17FB40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995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</TotalTime>
  <Words>192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Wine Analytics (based on Reviews)</vt:lpstr>
      <vt:lpstr>     Our Goal Is simple !</vt:lpstr>
      <vt:lpstr>what makes wine sell? </vt:lpstr>
      <vt:lpstr>Explore The Data </vt:lpstr>
      <vt:lpstr>Libraries and tools used ! </vt:lpstr>
      <vt:lpstr>Taste of our App !!</vt:lpstr>
      <vt:lpstr>      Final Thoughts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Reviews</dc:title>
  <dc:creator>Rajasegar Padmanabhan</dc:creator>
  <cp:lastModifiedBy>Natarajan Annamalai</cp:lastModifiedBy>
  <cp:revision>18</cp:revision>
  <dcterms:created xsi:type="dcterms:W3CDTF">2018-03-02T01:26:22Z</dcterms:created>
  <dcterms:modified xsi:type="dcterms:W3CDTF">2018-03-02T20:13:15Z</dcterms:modified>
</cp:coreProperties>
</file>